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61" r:id="rId4"/>
    <p:sldId id="262" r:id="rId5"/>
    <p:sldId id="258" r:id="rId6"/>
    <p:sldId id="290" r:id="rId7"/>
    <p:sldId id="260" r:id="rId8"/>
    <p:sldId id="267" r:id="rId9"/>
    <p:sldId id="270" r:id="rId10"/>
    <p:sldId id="271" r:id="rId11"/>
    <p:sldId id="291" r:id="rId12"/>
    <p:sldId id="265" r:id="rId13"/>
    <p:sldId id="266" r:id="rId14"/>
    <p:sldId id="272" r:id="rId15"/>
    <p:sldId id="268" r:id="rId16"/>
    <p:sldId id="264" r:id="rId17"/>
    <p:sldId id="273" r:id="rId18"/>
    <p:sldId id="292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69" r:id="rId27"/>
    <p:sldId id="282" r:id="rId28"/>
    <p:sldId id="283" r:id="rId29"/>
    <p:sldId id="284" r:id="rId30"/>
    <p:sldId id="285" r:id="rId31"/>
    <p:sldId id="286" r:id="rId32"/>
    <p:sldId id="293" r:id="rId33"/>
    <p:sldId id="294" r:id="rId34"/>
    <p:sldId id="287" r:id="rId35"/>
    <p:sldId id="259" r:id="rId36"/>
    <p:sldId id="288" r:id="rId37"/>
    <p:sldId id="289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UCERF Alexis" initials="DA" lastIdx="2" clrIdx="0">
    <p:extLst>
      <p:ext uri="{19B8F6BF-5375-455C-9EA6-DF929625EA0E}">
        <p15:presenceInfo xmlns:p15="http://schemas.microsoft.com/office/powerpoint/2012/main" userId="DUCERF Alexi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3953" autoAdjust="0"/>
  </p:normalViewPr>
  <p:slideViewPr>
    <p:cSldViewPr snapToGrid="0">
      <p:cViewPr varScale="1">
        <p:scale>
          <a:sx n="97" d="100"/>
          <a:sy n="97" d="100"/>
        </p:scale>
        <p:origin x="27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gif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B26AD0-40FB-49B8-A44B-8956D252E97B}" type="datetimeFigureOut">
              <a:rPr lang="fr-FR" smtClean="0"/>
              <a:t>02/03/2016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D4183-B865-491D-9977-3D5929922A3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1106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Photo </a:t>
            </a:r>
            <a:r>
              <a:rPr lang="fr-FR" dirty="0" err="1" smtClean="0"/>
              <a:t>credit</a:t>
            </a:r>
            <a:r>
              <a:rPr lang="fr-FR" dirty="0" smtClean="0"/>
              <a:t>: &lt;a </a:t>
            </a:r>
            <a:r>
              <a:rPr lang="fr-FR" dirty="0" err="1" smtClean="0"/>
              <a:t>href</a:t>
            </a:r>
            <a:r>
              <a:rPr lang="fr-FR" dirty="0" smtClean="0"/>
              <a:t>="https://www.flickr.com/photos/palomagomezg/3431433137/"&gt;Paloma Gómez&lt;/a&gt; via &lt;a </a:t>
            </a:r>
            <a:r>
              <a:rPr lang="fr-FR" dirty="0" err="1" smtClean="0"/>
              <a:t>href</a:t>
            </a:r>
            <a:r>
              <a:rPr lang="fr-FR" dirty="0" smtClean="0"/>
              <a:t>="https://visualhunt.com"&gt;VisualHunt.com&lt;/a&gt; / &lt;a </a:t>
            </a:r>
            <a:r>
              <a:rPr lang="fr-FR" dirty="0" err="1" smtClean="0"/>
              <a:t>href</a:t>
            </a:r>
            <a:r>
              <a:rPr lang="fr-FR" dirty="0" smtClean="0"/>
              <a:t>="http://creativecommons.org/</a:t>
            </a:r>
            <a:r>
              <a:rPr lang="fr-FR" dirty="0" err="1" smtClean="0"/>
              <a:t>licenses</a:t>
            </a:r>
            <a:r>
              <a:rPr lang="fr-FR" dirty="0" smtClean="0"/>
              <a:t>/by-sa/2.0/"&gt;CC BY-SA&lt;/a&gt;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CD4183-B865-491D-9977-3D5929922A3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7625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Photo </a:t>
            </a:r>
            <a:r>
              <a:rPr lang="fr-FR" dirty="0" err="1" smtClean="0"/>
              <a:t>credit</a:t>
            </a:r>
            <a:r>
              <a:rPr lang="fr-FR" dirty="0" smtClean="0"/>
              <a:t>: &lt;a </a:t>
            </a:r>
            <a:r>
              <a:rPr lang="fr-FR" dirty="0" err="1" smtClean="0"/>
              <a:t>href</a:t>
            </a:r>
            <a:r>
              <a:rPr lang="fr-FR" dirty="0" smtClean="0"/>
              <a:t>="https://www.flickr.com/photos/outsourcetechndu/8241430872/"&gt;Mark </a:t>
            </a:r>
            <a:r>
              <a:rPr lang="fr-FR" dirty="0" err="1" smtClean="0"/>
              <a:t>Kens</a:t>
            </a:r>
            <a:r>
              <a:rPr lang="fr-FR" dirty="0" smtClean="0"/>
              <a:t>&lt;/a&gt; via &lt;a </a:t>
            </a:r>
            <a:r>
              <a:rPr lang="fr-FR" dirty="0" err="1" smtClean="0"/>
              <a:t>href</a:t>
            </a:r>
            <a:r>
              <a:rPr lang="fr-FR" dirty="0" smtClean="0"/>
              <a:t>="https://visualhunt.com"&gt;</a:t>
            </a:r>
            <a:r>
              <a:rPr lang="fr-FR" dirty="0" err="1" smtClean="0"/>
              <a:t>VisualHunt</a:t>
            </a:r>
            <a:r>
              <a:rPr lang="fr-FR" dirty="0" smtClean="0"/>
              <a:t>&lt;/a&gt; / &lt;a </a:t>
            </a:r>
            <a:r>
              <a:rPr lang="fr-FR" dirty="0" err="1" smtClean="0"/>
              <a:t>href</a:t>
            </a:r>
            <a:r>
              <a:rPr lang="fr-FR" dirty="0" smtClean="0"/>
              <a:t>="http://creativecommons.org/</a:t>
            </a:r>
            <a:r>
              <a:rPr lang="fr-FR" dirty="0" err="1" smtClean="0"/>
              <a:t>licenses</a:t>
            </a:r>
            <a:r>
              <a:rPr lang="fr-FR" dirty="0" smtClean="0"/>
              <a:t>/by/2.0/"&gt;CC BY&lt;/a&gt;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CD4183-B865-491D-9977-3D5929922A3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6900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Source</a:t>
            </a:r>
            <a:r>
              <a:rPr lang="fr-FR" baseline="0" dirty="0" smtClean="0"/>
              <a:t> : </a:t>
            </a:r>
            <a:r>
              <a:rPr lang="fr-FR" dirty="0" smtClean="0"/>
              <a:t>http://www.abondance.com/Bin/rich-snippets-2014.png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CD4183-B865-491D-9977-3D5929922A3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9467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smtClean="0"/>
              <a:t>Trust Flow au dessus de 40 il commence à être bon. 20 il est moyen. </a:t>
            </a:r>
          </a:p>
          <a:p>
            <a:pPr marL="0" indent="0">
              <a:buNone/>
            </a:pPr>
            <a:r>
              <a:rPr lang="fr-FR" dirty="0" smtClean="0"/>
              <a:t>Si le </a:t>
            </a:r>
            <a:r>
              <a:rPr lang="fr-FR" dirty="0" err="1" smtClean="0"/>
              <a:t>TrustFlow</a:t>
            </a:r>
            <a:r>
              <a:rPr lang="fr-FR" dirty="0" smtClean="0"/>
              <a:t> est supérieur à 50, la thématique on s’en bat les steak mon gars ! I </a:t>
            </a:r>
            <a:r>
              <a:rPr lang="fr-FR" dirty="0" err="1" smtClean="0"/>
              <a:t>need</a:t>
            </a:r>
            <a:r>
              <a:rPr lang="fr-FR" dirty="0" smtClean="0"/>
              <a:t> JUICE ! </a:t>
            </a:r>
            <a:br>
              <a:rPr lang="fr-FR" dirty="0" smtClean="0"/>
            </a:b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Si le ratio </a:t>
            </a:r>
            <a:r>
              <a:rPr lang="fr-FR" dirty="0" err="1" smtClean="0"/>
              <a:t>trustFlow</a:t>
            </a:r>
            <a:r>
              <a:rPr lang="fr-FR" dirty="0" smtClean="0"/>
              <a:t>/</a:t>
            </a:r>
            <a:r>
              <a:rPr lang="fr-FR" dirty="0" err="1" smtClean="0"/>
              <a:t>citationFlow</a:t>
            </a:r>
            <a:r>
              <a:rPr lang="fr-FR" dirty="0" smtClean="0"/>
              <a:t> est de 50% ou moins le </a:t>
            </a:r>
            <a:r>
              <a:rPr lang="fr-FR" dirty="0" err="1" smtClean="0"/>
              <a:t>linking</a:t>
            </a:r>
            <a:r>
              <a:rPr lang="fr-FR" dirty="0" smtClean="0"/>
              <a:t> est donc d’assez mauvaise qualité. Ce ratio peut dépasser 100% ! </a:t>
            </a:r>
          </a:p>
          <a:p>
            <a:r>
              <a:rPr lang="fr-FR" dirty="0" smtClean="0"/>
              <a:t/>
            </a:r>
            <a:br>
              <a:rPr lang="fr-FR" dirty="0" smtClean="0"/>
            </a:br>
            <a:r>
              <a:rPr lang="fr-F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 </a:t>
            </a:r>
            <a:r>
              <a:rPr lang="fr-F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sourceTrustFlow</a:t>
            </a:r>
            <a:r>
              <a:rPr lang="fr-F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 plus intéressant qu’un </a:t>
            </a:r>
            <a:r>
              <a:rPr lang="fr-F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domainTrustFlow</a:t>
            </a:r>
            <a:r>
              <a:rPr lang="fr-F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car inhérent à l’article en cours. 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CD4183-B865-491D-9977-3D5929922A32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1487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105CD-2F2D-4502-8961-3D0078F930AD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CF2C2-5DF5-4BEA-891E-C5D8844D48BC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3CD3-F95A-4F1E-A227-F80198A82E5F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C296-0ED6-439F-9174-376009537CEF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74B10-30B6-4200-8E65-EA30F1038DC8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7F43-2F28-4E44-B364-2C8C4DAF0A5E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F460-8394-476A-AA5E-846F7B7FB3E1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39765-FEA2-4E2E-94E1-A2A1488A1960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CF5F-68C0-435D-B42C-9EAAC5E4300D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A4E30-4C0C-466D-9E53-F916578127C5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292D9-4C3C-4E81-8FD4-BBEC8AECFA35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D059D-CF7E-414D-AFFB-F2FB5DE9826A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EF1C8-1ADC-4209-9322-AF2560F5D3B2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7FC2-6222-48FA-82FE-61D4F68458F6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44436-A031-4A31-821F-0CF73075CE94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0A15-E0D9-4BB3-8023-8FD4A2CF9A96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8C5B9-3730-4895-883A-5DCD3E728AF5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BD69464-FDF4-40C0-ADE9-548513F38135}" type="datetime1">
              <a:rPr lang="en-US" smtClean="0"/>
              <a:t>3/2/2016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54955" y="1528259"/>
            <a:ext cx="8825658" cy="3329581"/>
          </a:xfrm>
        </p:spPr>
        <p:txBody>
          <a:bodyPr/>
          <a:lstStyle/>
          <a:p>
            <a:pPr algn="ctr"/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Formation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référencement 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54955" y="5434085"/>
            <a:ext cx="8825658" cy="861420"/>
          </a:xfrm>
        </p:spPr>
        <p:txBody>
          <a:bodyPr/>
          <a:lstStyle/>
          <a:p>
            <a:pPr algn="ctr"/>
            <a:r>
              <a:rPr lang="fr-FR" dirty="0"/>
              <a:t>Alexis DUCERF – </a:t>
            </a:r>
            <a:r>
              <a:rPr lang="fr-FR" dirty="0" smtClean="0"/>
              <a:t>2016</a:t>
            </a:r>
            <a:endParaRPr lang="fr-FR" dirty="0"/>
          </a:p>
          <a:p>
            <a:pPr algn="ctr"/>
            <a:r>
              <a:rPr lang="fr-FR" sz="1200" i="1" cap="none" dirty="0"/>
              <a:t>alexis.ducerf@deercoders.com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718" y="295729"/>
            <a:ext cx="2940162" cy="226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43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 smtClean="0"/>
              <a:t>Backlinking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>
            <a:normAutofit lnSpcReduction="10000"/>
          </a:bodyPr>
          <a:lstStyle/>
          <a:p>
            <a:r>
              <a:rPr lang="fr-FR" dirty="0" err="1" smtClean="0"/>
              <a:t>Guest</a:t>
            </a:r>
            <a:r>
              <a:rPr lang="fr-FR" dirty="0" smtClean="0"/>
              <a:t> </a:t>
            </a:r>
            <a:r>
              <a:rPr lang="fr-FR" dirty="0" err="1" smtClean="0"/>
              <a:t>blogging</a:t>
            </a:r>
            <a:r>
              <a:rPr lang="fr-FR" dirty="0" smtClean="0"/>
              <a:t> </a:t>
            </a:r>
          </a:p>
          <a:p>
            <a:endParaRPr lang="fr-FR" dirty="0" smtClean="0"/>
          </a:p>
          <a:p>
            <a:r>
              <a:rPr lang="fr-FR" dirty="0" smtClean="0"/>
              <a:t>Partenariat </a:t>
            </a:r>
          </a:p>
          <a:p>
            <a:endParaRPr lang="fr-FR" dirty="0" smtClean="0"/>
          </a:p>
          <a:p>
            <a:r>
              <a:rPr lang="fr-FR" dirty="0" err="1" smtClean="0"/>
              <a:t>Linkbaiting</a:t>
            </a:r>
            <a:r>
              <a:rPr lang="fr-FR" dirty="0" smtClean="0"/>
              <a:t> </a:t>
            </a:r>
          </a:p>
          <a:p>
            <a:endParaRPr lang="fr-FR" dirty="0" smtClean="0"/>
          </a:p>
          <a:p>
            <a:r>
              <a:rPr lang="fr-FR" dirty="0" smtClean="0"/>
              <a:t>Achat de lien </a:t>
            </a:r>
          </a:p>
          <a:p>
            <a:endParaRPr lang="fr-FR" dirty="0"/>
          </a:p>
          <a:p>
            <a:r>
              <a:rPr lang="fr-FR" dirty="0" smtClean="0"/>
              <a:t>Notoriété </a:t>
            </a:r>
          </a:p>
          <a:p>
            <a:endParaRPr lang="fr-FR" dirty="0"/>
          </a:p>
          <a:p>
            <a:r>
              <a:rPr lang="fr-FR" dirty="0" smtClean="0"/>
              <a:t>Pose de liens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08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 smtClean="0"/>
              <a:t>Backlinking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>
            <a:normAutofit/>
          </a:bodyPr>
          <a:lstStyle/>
          <a:p>
            <a:r>
              <a:rPr lang="fr-FR" dirty="0" smtClean="0"/>
              <a:t>Analyser la concurrence </a:t>
            </a:r>
          </a:p>
          <a:p>
            <a:endParaRPr lang="fr-FR" dirty="0"/>
          </a:p>
          <a:p>
            <a:r>
              <a:rPr lang="fr-FR" dirty="0" smtClean="0"/>
              <a:t>Utilisation de </a:t>
            </a:r>
            <a:r>
              <a:rPr lang="fr-FR" dirty="0" err="1" smtClean="0"/>
              <a:t>footprints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Créer son propre réseau 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Toujours tenter de privilégier des liens vers une même thématique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72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 smtClean="0"/>
              <a:t>Sitemap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679" y="1613220"/>
            <a:ext cx="4553585" cy="2867425"/>
          </a:xfrm>
        </p:spPr>
      </p:pic>
      <p:sp>
        <p:nvSpPr>
          <p:cNvPr id="8" name="Rectangle 7"/>
          <p:cNvSpPr/>
          <p:nvPr/>
        </p:nvSpPr>
        <p:spPr>
          <a:xfrm>
            <a:off x="1722402" y="5370533"/>
            <a:ext cx="72521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https://support.google.com/webmasters/answer/156184?hl=fr</a:t>
            </a:r>
          </a:p>
        </p:txBody>
      </p:sp>
    </p:spTree>
    <p:extLst>
      <p:ext uri="{BB962C8B-B14F-4D97-AF65-F5344CB8AC3E}">
        <p14:creationId xmlns:p14="http://schemas.microsoft.com/office/powerpoint/2010/main" val="159316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Robots.txt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2811" y="3037178"/>
            <a:ext cx="3191320" cy="933580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06637" y="4535242"/>
            <a:ext cx="72836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https://support.google.com/webmasters/answer/6062608?hl=fr</a:t>
            </a:r>
          </a:p>
        </p:txBody>
      </p:sp>
    </p:spTree>
    <p:extLst>
      <p:ext uri="{BB962C8B-B14F-4D97-AF65-F5344CB8AC3E}">
        <p14:creationId xmlns:p14="http://schemas.microsoft.com/office/powerpoint/2010/main" val="44367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Rich </a:t>
            </a:r>
            <a:r>
              <a:rPr lang="fr-FR" dirty="0" err="1" smtClean="0"/>
              <a:t>Snippets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890" y="1947555"/>
            <a:ext cx="4527163" cy="2145875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173309" y="4984644"/>
            <a:ext cx="2350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http://schema.org/</a:t>
            </a:r>
          </a:p>
        </p:txBody>
      </p:sp>
    </p:spTree>
    <p:extLst>
      <p:ext uri="{BB962C8B-B14F-4D97-AF65-F5344CB8AC3E}">
        <p14:creationId xmlns:p14="http://schemas.microsoft.com/office/powerpoint/2010/main" val="201605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Se montrer au client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>
            <a:normAutofit lnSpcReduction="10000"/>
          </a:bodyPr>
          <a:lstStyle/>
          <a:p>
            <a:r>
              <a:rPr lang="fr-FR" dirty="0" err="1" smtClean="0"/>
              <a:t>Favicon</a:t>
            </a:r>
            <a:r>
              <a:rPr lang="fr-FR" dirty="0" smtClean="0"/>
              <a:t> </a:t>
            </a:r>
          </a:p>
          <a:p>
            <a:endParaRPr lang="fr-FR" dirty="0" smtClean="0"/>
          </a:p>
          <a:p>
            <a:r>
              <a:rPr lang="fr-FR" dirty="0" smtClean="0"/>
              <a:t>Meta description </a:t>
            </a:r>
          </a:p>
          <a:p>
            <a:endParaRPr lang="fr-FR" dirty="0" smtClean="0"/>
          </a:p>
          <a:p>
            <a:r>
              <a:rPr lang="fr-FR" dirty="0" smtClean="0"/>
              <a:t>Rich </a:t>
            </a:r>
            <a:r>
              <a:rPr lang="fr-FR" dirty="0" err="1" smtClean="0"/>
              <a:t>snippet</a:t>
            </a:r>
            <a:r>
              <a:rPr lang="fr-FR" dirty="0" smtClean="0"/>
              <a:t> </a:t>
            </a:r>
          </a:p>
          <a:p>
            <a:endParaRPr lang="fr-FR" dirty="0" smtClean="0"/>
          </a:p>
          <a:p>
            <a:r>
              <a:rPr lang="fr-FR" dirty="0" smtClean="0"/>
              <a:t>Fiche Google business</a:t>
            </a:r>
          </a:p>
          <a:p>
            <a:endParaRPr lang="fr-FR" dirty="0" smtClean="0"/>
          </a:p>
          <a:p>
            <a:r>
              <a:rPr lang="fr-FR" dirty="0" err="1" smtClean="0"/>
              <a:t>Breadcrumb</a:t>
            </a:r>
            <a:r>
              <a:rPr lang="fr-FR" dirty="0" smtClean="0"/>
              <a:t> </a:t>
            </a:r>
          </a:p>
          <a:p>
            <a:endParaRPr lang="fr-FR" dirty="0"/>
          </a:p>
          <a:p>
            <a:r>
              <a:rPr lang="fr-FR" dirty="0" err="1" smtClean="0"/>
              <a:t>Sitelinks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74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 smtClean="0"/>
              <a:t>OpenGraph</a:t>
            </a:r>
            <a:r>
              <a:rPr lang="fr-FR" dirty="0" smtClean="0"/>
              <a:t> / Twitter </a:t>
            </a:r>
            <a:r>
              <a:rPr lang="fr-FR" dirty="0" err="1" smtClean="0"/>
              <a:t>card</a:t>
            </a:r>
            <a:r>
              <a:rPr lang="fr-FR" dirty="0" smtClean="0"/>
              <a:t> 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081" y="1852613"/>
            <a:ext cx="5913614" cy="4395787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48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 contenu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Le content </a:t>
            </a:r>
            <a:r>
              <a:rPr lang="fr-FR" dirty="0" err="1" smtClean="0"/>
              <a:t>spinning</a:t>
            </a:r>
            <a:r>
              <a:rPr lang="fr-FR" dirty="0" smtClean="0"/>
              <a:t> </a:t>
            </a:r>
          </a:p>
          <a:p>
            <a:r>
              <a:rPr lang="fr-FR" dirty="0" smtClean="0"/>
              <a:t>La rédaction par d’autres personnes </a:t>
            </a:r>
          </a:p>
          <a:p>
            <a:r>
              <a:rPr lang="fr-FR" dirty="0" smtClean="0"/>
              <a:t>Le </a:t>
            </a:r>
            <a:r>
              <a:rPr lang="fr-FR" dirty="0" err="1" smtClean="0"/>
              <a:t>scrap</a:t>
            </a:r>
            <a:r>
              <a:rPr lang="fr-FR" dirty="0" smtClean="0"/>
              <a:t> </a:t>
            </a:r>
          </a:p>
          <a:p>
            <a:pPr marL="0" indent="0" algn="just">
              <a:buNone/>
            </a:pPr>
            <a:endParaRPr lang="fr-FR" dirty="0"/>
          </a:p>
          <a:p>
            <a:pPr marL="0" indent="0" algn="just">
              <a:buNone/>
            </a:pPr>
            <a:r>
              <a:rPr lang="fr-FR" dirty="0" smtClean="0"/>
              <a:t>Toujours penser à prendre en compte le champ lexical et bien garder une idée par page. </a:t>
            </a:r>
          </a:p>
          <a:p>
            <a:pPr marL="0" indent="0" algn="just">
              <a:buNone/>
            </a:pPr>
            <a:endParaRPr lang="fr-FR" dirty="0"/>
          </a:p>
          <a:p>
            <a:pPr marL="0" indent="0" algn="just">
              <a:buNone/>
            </a:pPr>
            <a:r>
              <a:rPr lang="fr-FR" dirty="0" smtClean="0"/>
              <a:t>1 URL = 1 ressource unique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66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 contenu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Le content </a:t>
            </a:r>
            <a:r>
              <a:rPr lang="fr-FR" dirty="0" err="1" smtClean="0"/>
              <a:t>spinning</a:t>
            </a:r>
            <a:r>
              <a:rPr lang="fr-FR" dirty="0" smtClean="0"/>
              <a:t> </a:t>
            </a:r>
          </a:p>
          <a:p>
            <a:r>
              <a:rPr lang="fr-FR" dirty="0" smtClean="0"/>
              <a:t>La rédaction par d’autres personnes </a:t>
            </a:r>
          </a:p>
          <a:p>
            <a:r>
              <a:rPr lang="fr-FR" dirty="0" smtClean="0"/>
              <a:t>Le </a:t>
            </a:r>
            <a:r>
              <a:rPr lang="fr-FR" dirty="0" err="1" smtClean="0"/>
              <a:t>scrap</a:t>
            </a:r>
            <a:r>
              <a:rPr lang="fr-FR" dirty="0" smtClean="0"/>
              <a:t> </a:t>
            </a:r>
          </a:p>
          <a:p>
            <a:pPr marL="0" indent="0" algn="just">
              <a:buNone/>
            </a:pPr>
            <a:endParaRPr lang="fr-FR" dirty="0"/>
          </a:p>
          <a:p>
            <a:pPr marL="0" indent="0" algn="just">
              <a:buNone/>
            </a:pPr>
            <a:r>
              <a:rPr lang="fr-FR" dirty="0" smtClean="0"/>
              <a:t>Toujours penser à prendre en compte le champ lexical et bien garder une idée par page. </a:t>
            </a:r>
          </a:p>
          <a:p>
            <a:pPr marL="0" indent="0" algn="just">
              <a:buNone/>
            </a:pPr>
            <a:endParaRPr lang="fr-FR" dirty="0"/>
          </a:p>
          <a:p>
            <a:pPr marL="0" indent="0" algn="just">
              <a:buNone/>
            </a:pPr>
            <a:r>
              <a:rPr lang="fr-FR" dirty="0" smtClean="0"/>
              <a:t>1 URL = 1 ressource unique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9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URL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pPr marL="0" indent="0">
              <a:buNone/>
            </a:pPr>
            <a:endParaRPr lang="fr-FR" dirty="0"/>
          </a:p>
          <a:p>
            <a:r>
              <a:rPr lang="fr-FR" dirty="0" err="1" smtClean="0"/>
              <a:t>Example.com?cat</a:t>
            </a:r>
            <a:r>
              <a:rPr lang="fr-FR" dirty="0" smtClean="0"/>
              <a:t>=</a:t>
            </a:r>
            <a:r>
              <a:rPr lang="fr-FR" dirty="0" err="1" smtClean="0"/>
              <a:t>chaussures&amp;brand</a:t>
            </a:r>
            <a:r>
              <a:rPr lang="fr-FR" dirty="0" smtClean="0"/>
              <a:t>=</a:t>
            </a:r>
            <a:r>
              <a:rPr lang="fr-FR" dirty="0" err="1" smtClean="0"/>
              <a:t>nike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Example.com/2016/02/chaussures/</a:t>
            </a:r>
            <a:r>
              <a:rPr lang="fr-FR" dirty="0" err="1" smtClean="0"/>
              <a:t>nike</a:t>
            </a:r>
            <a:endParaRPr lang="fr-FR" dirty="0"/>
          </a:p>
          <a:p>
            <a:endParaRPr lang="fr-FR" dirty="0" smtClean="0"/>
          </a:p>
          <a:p>
            <a:r>
              <a:rPr lang="fr-FR" dirty="0" smtClean="0"/>
              <a:t>Example.com/chaussures/</a:t>
            </a:r>
            <a:r>
              <a:rPr lang="fr-FR" dirty="0" err="1" smtClean="0"/>
              <a:t>nike?filtre</a:t>
            </a:r>
            <a:r>
              <a:rPr lang="fr-FR" dirty="0" smtClean="0"/>
              <a:t>=2</a:t>
            </a:r>
          </a:p>
          <a:p>
            <a:endParaRPr lang="fr-FR" dirty="0" smtClean="0"/>
          </a:p>
          <a:p>
            <a:r>
              <a:rPr lang="fr-FR" dirty="0" smtClean="0"/>
              <a:t>Example.com/chaussures/</a:t>
            </a:r>
            <a:r>
              <a:rPr lang="fr-FR" dirty="0" err="1" smtClean="0"/>
              <a:t>nike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31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Pour qu’on se comprenne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SEO : </a:t>
            </a:r>
            <a:r>
              <a:rPr lang="fr-FR" b="1" dirty="0" err="1"/>
              <a:t>S</a:t>
            </a:r>
            <a:r>
              <a:rPr lang="fr-FR" dirty="0" err="1"/>
              <a:t>earch</a:t>
            </a:r>
            <a:r>
              <a:rPr lang="fr-FR" dirty="0"/>
              <a:t> </a:t>
            </a:r>
            <a:r>
              <a:rPr lang="fr-FR" b="1" dirty="0"/>
              <a:t>E</a:t>
            </a:r>
            <a:r>
              <a:rPr lang="fr-FR" dirty="0"/>
              <a:t>ngine </a:t>
            </a:r>
            <a:r>
              <a:rPr lang="fr-FR" b="1" dirty="0" err="1" smtClean="0"/>
              <a:t>O</a:t>
            </a:r>
            <a:r>
              <a:rPr lang="fr-FR" dirty="0" err="1" smtClean="0"/>
              <a:t>ptimization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/>
              <a:t>SEM : </a:t>
            </a:r>
            <a:r>
              <a:rPr lang="fr-FR" b="1" dirty="0" err="1"/>
              <a:t>S</a:t>
            </a:r>
            <a:r>
              <a:rPr lang="fr-FR" dirty="0" err="1"/>
              <a:t>earch</a:t>
            </a:r>
            <a:r>
              <a:rPr lang="fr-FR" dirty="0"/>
              <a:t> </a:t>
            </a:r>
            <a:r>
              <a:rPr lang="fr-FR" b="1" dirty="0"/>
              <a:t>E</a:t>
            </a:r>
            <a:r>
              <a:rPr lang="fr-FR" dirty="0"/>
              <a:t>ngine </a:t>
            </a:r>
            <a:r>
              <a:rPr lang="fr-FR" b="1" dirty="0"/>
              <a:t>M</a:t>
            </a:r>
            <a:r>
              <a:rPr lang="fr-FR" dirty="0"/>
              <a:t>arketing</a:t>
            </a:r>
          </a:p>
          <a:p>
            <a:endParaRPr lang="fr-FR" dirty="0" smtClean="0"/>
          </a:p>
          <a:p>
            <a:r>
              <a:rPr lang="fr-FR" dirty="0" smtClean="0"/>
              <a:t>SEA : </a:t>
            </a:r>
            <a:r>
              <a:rPr lang="fr-FR" b="1" dirty="0" err="1"/>
              <a:t>S</a:t>
            </a:r>
            <a:r>
              <a:rPr lang="fr-FR" dirty="0" err="1"/>
              <a:t>earch</a:t>
            </a:r>
            <a:r>
              <a:rPr lang="fr-FR" dirty="0"/>
              <a:t> </a:t>
            </a:r>
            <a:r>
              <a:rPr lang="fr-FR" b="1" dirty="0"/>
              <a:t>E</a:t>
            </a:r>
            <a:r>
              <a:rPr lang="fr-FR" dirty="0"/>
              <a:t>ngine </a:t>
            </a:r>
            <a:r>
              <a:rPr lang="fr-FR" b="1" dirty="0" err="1" smtClean="0"/>
              <a:t>A</a:t>
            </a:r>
            <a:r>
              <a:rPr lang="fr-FR" dirty="0" err="1" smtClean="0"/>
              <a:t>dvertising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SMO : </a:t>
            </a:r>
            <a:r>
              <a:rPr lang="fr-FR" b="1" dirty="0"/>
              <a:t>S</a:t>
            </a:r>
            <a:r>
              <a:rPr lang="fr-FR" dirty="0"/>
              <a:t>ocial </a:t>
            </a:r>
            <a:r>
              <a:rPr lang="fr-FR" b="1" dirty="0"/>
              <a:t>M</a:t>
            </a:r>
            <a:r>
              <a:rPr lang="fr-FR" dirty="0"/>
              <a:t>edia </a:t>
            </a:r>
            <a:r>
              <a:rPr lang="fr-FR" b="1" dirty="0" err="1" smtClean="0"/>
              <a:t>O</a:t>
            </a:r>
            <a:r>
              <a:rPr lang="fr-FR" dirty="0" err="1" smtClean="0"/>
              <a:t>ptimization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SERP : </a:t>
            </a:r>
            <a:r>
              <a:rPr lang="fr-FR" b="1" dirty="0" err="1"/>
              <a:t>S</a:t>
            </a:r>
            <a:r>
              <a:rPr lang="fr-FR" dirty="0" err="1"/>
              <a:t>earch</a:t>
            </a:r>
            <a:r>
              <a:rPr lang="fr-FR" dirty="0"/>
              <a:t> </a:t>
            </a:r>
            <a:r>
              <a:rPr lang="fr-FR" b="1" dirty="0"/>
              <a:t>E</a:t>
            </a:r>
            <a:r>
              <a:rPr lang="fr-FR" dirty="0"/>
              <a:t>ngine </a:t>
            </a:r>
            <a:r>
              <a:rPr lang="fr-FR" b="1" dirty="0" err="1" smtClean="0"/>
              <a:t>R</a:t>
            </a:r>
            <a:r>
              <a:rPr lang="fr-FR" dirty="0" err="1" smtClean="0"/>
              <a:t>esults</a:t>
            </a:r>
            <a:r>
              <a:rPr lang="fr-FR" dirty="0" smtClean="0"/>
              <a:t> </a:t>
            </a:r>
            <a:r>
              <a:rPr lang="fr-FR" b="1" dirty="0" smtClean="0"/>
              <a:t>P</a:t>
            </a:r>
            <a:r>
              <a:rPr lang="fr-FR" dirty="0" smtClean="0"/>
              <a:t>age</a:t>
            </a:r>
            <a:r>
              <a:rPr lang="fr-FR" dirty="0"/>
              <a:t> 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47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outils Google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Google </a:t>
            </a:r>
            <a:r>
              <a:rPr lang="fr-FR" dirty="0" err="1" smtClean="0"/>
              <a:t>Analytics</a:t>
            </a:r>
            <a:r>
              <a:rPr lang="fr-FR" dirty="0" smtClean="0"/>
              <a:t> </a:t>
            </a:r>
          </a:p>
          <a:p>
            <a:endParaRPr lang="fr-FR" dirty="0" smtClean="0"/>
          </a:p>
          <a:p>
            <a:r>
              <a:rPr lang="fr-FR" dirty="0" smtClean="0"/>
              <a:t>Google Webmaster Tools </a:t>
            </a:r>
          </a:p>
          <a:p>
            <a:endParaRPr lang="fr-FR" dirty="0" smtClean="0"/>
          </a:p>
          <a:p>
            <a:r>
              <a:rPr lang="fr-FR" dirty="0" smtClean="0"/>
              <a:t>Google </a:t>
            </a:r>
            <a:r>
              <a:rPr lang="fr-FR" dirty="0" err="1" smtClean="0"/>
              <a:t>adwords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63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</a:t>
            </a:r>
            <a:r>
              <a:rPr lang="fr-FR" dirty="0" err="1" smtClean="0"/>
              <a:t>frameworks</a:t>
            </a:r>
            <a:r>
              <a:rPr lang="fr-FR" dirty="0" smtClean="0"/>
              <a:t> JS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Escape fragment </a:t>
            </a:r>
          </a:p>
          <a:p>
            <a:endParaRPr lang="fr-FR" dirty="0"/>
          </a:p>
          <a:p>
            <a:r>
              <a:rPr lang="fr-FR" dirty="0" err="1" smtClean="0"/>
              <a:t>CasperJS</a:t>
            </a:r>
            <a:endParaRPr lang="fr-FR" dirty="0" smtClean="0"/>
          </a:p>
          <a:p>
            <a:endParaRPr lang="fr-FR" dirty="0"/>
          </a:p>
          <a:p>
            <a:r>
              <a:rPr lang="fr-FR" dirty="0" err="1" smtClean="0"/>
              <a:t>Prerender</a:t>
            </a:r>
            <a:r>
              <a:rPr lang="fr-FR" dirty="0" smtClean="0"/>
              <a:t>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39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HTTP &amp; redirections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301 pour rediriger le flux</a:t>
            </a:r>
          </a:p>
          <a:p>
            <a:endParaRPr lang="fr-FR" dirty="0"/>
          </a:p>
          <a:p>
            <a:r>
              <a:rPr lang="fr-FR" dirty="0" smtClean="0"/>
              <a:t>Danger si trop de 404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14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indicateurs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>
            <a:normAutofit/>
          </a:bodyPr>
          <a:lstStyle/>
          <a:p>
            <a:r>
              <a:rPr lang="fr-FR" dirty="0" smtClean="0"/>
              <a:t>Trust flow / citation flow </a:t>
            </a:r>
          </a:p>
          <a:p>
            <a:r>
              <a:rPr lang="fr-FR" dirty="0" smtClean="0"/>
              <a:t>Position </a:t>
            </a:r>
          </a:p>
          <a:p>
            <a:r>
              <a:rPr lang="fr-FR" dirty="0" smtClean="0"/>
              <a:t>(PageRank) </a:t>
            </a:r>
          </a:p>
          <a:p>
            <a:r>
              <a:rPr lang="fr-FR" dirty="0" err="1" smtClean="0"/>
              <a:t>MozRank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91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La longue traine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989" y="2016635"/>
            <a:ext cx="5715798" cy="4067743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508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L’importance de la vitesse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>
            <a:normAutofit lnSpcReduction="10000"/>
          </a:bodyPr>
          <a:lstStyle/>
          <a:p>
            <a:r>
              <a:rPr lang="fr-FR" dirty="0" err="1" smtClean="0"/>
              <a:t>Yslow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err="1" smtClean="0"/>
              <a:t>PageSpeed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err="1" smtClean="0"/>
              <a:t>Gtmetrix</a:t>
            </a:r>
            <a:r>
              <a:rPr lang="fr-FR" dirty="0" smtClean="0"/>
              <a:t> </a:t>
            </a:r>
          </a:p>
          <a:p>
            <a:endParaRPr lang="fr-FR" dirty="0"/>
          </a:p>
          <a:p>
            <a:r>
              <a:rPr lang="fr-FR" dirty="0" smtClean="0"/>
              <a:t>CDN </a:t>
            </a:r>
          </a:p>
          <a:p>
            <a:endParaRPr lang="fr-FR" dirty="0"/>
          </a:p>
          <a:p>
            <a:r>
              <a:rPr lang="fr-FR" dirty="0" smtClean="0"/>
              <a:t>Moteur de cache </a:t>
            </a:r>
          </a:p>
          <a:p>
            <a:endParaRPr lang="fr-FR" dirty="0"/>
          </a:p>
          <a:p>
            <a:r>
              <a:rPr lang="fr-FR" dirty="0" smtClean="0"/>
              <a:t>…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634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AMP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518" y="1853248"/>
            <a:ext cx="5486400" cy="2926080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43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Gestion du duplicate content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Canonical </a:t>
            </a:r>
          </a:p>
          <a:p>
            <a:endParaRPr lang="fr-FR" dirty="0"/>
          </a:p>
          <a:p>
            <a:r>
              <a:rPr lang="fr-FR" dirty="0" smtClean="0"/>
              <a:t>Redirection 301 </a:t>
            </a:r>
          </a:p>
          <a:p>
            <a:endParaRPr lang="fr-FR" dirty="0"/>
          </a:p>
          <a:p>
            <a:r>
              <a:rPr lang="fr-FR" dirty="0" err="1" smtClean="0"/>
              <a:t>SimHash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93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Gérer le multilingue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Href-</a:t>
            </a:r>
            <a:r>
              <a:rPr lang="fr-FR" dirty="0" err="1" smtClean="0"/>
              <a:t>lang</a:t>
            </a:r>
            <a:r>
              <a:rPr lang="fr-FR" dirty="0" smtClean="0"/>
              <a:t> </a:t>
            </a:r>
          </a:p>
          <a:p>
            <a:endParaRPr lang="fr-FR" dirty="0"/>
          </a:p>
          <a:p>
            <a:r>
              <a:rPr lang="fr-FR" dirty="0" smtClean="0"/>
              <a:t>URL différente </a:t>
            </a:r>
          </a:p>
          <a:p>
            <a:endParaRPr lang="fr-FR" dirty="0"/>
          </a:p>
          <a:p>
            <a:r>
              <a:rPr lang="fr-FR" dirty="0" smtClean="0"/>
              <a:t>Google webmaster </a:t>
            </a:r>
            <a:r>
              <a:rPr lang="fr-FR" dirty="0" err="1" smtClean="0"/>
              <a:t>tool</a:t>
            </a:r>
            <a:r>
              <a:rPr lang="fr-FR" dirty="0" smtClean="0"/>
              <a:t> </a:t>
            </a:r>
          </a:p>
          <a:p>
            <a:endParaRPr lang="fr-FR" dirty="0"/>
          </a:p>
          <a:p>
            <a:r>
              <a:rPr lang="fr-FR" dirty="0" smtClean="0"/>
              <a:t>Pensez au CDN !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58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 web mobile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>
            <a:normAutofit lnSpcReduction="10000"/>
          </a:bodyPr>
          <a:lstStyle/>
          <a:p>
            <a:r>
              <a:rPr lang="fr-FR" dirty="0"/>
              <a:t>Responsive Web </a:t>
            </a:r>
            <a:r>
              <a:rPr lang="fr-FR" dirty="0" smtClean="0"/>
              <a:t>Design</a:t>
            </a:r>
          </a:p>
          <a:p>
            <a:endParaRPr lang="fr-FR" dirty="0"/>
          </a:p>
          <a:p>
            <a:r>
              <a:rPr lang="fr-FR" dirty="0" err="1"/>
              <a:t>Dynamic</a:t>
            </a:r>
            <a:r>
              <a:rPr lang="fr-FR" dirty="0"/>
              <a:t> </a:t>
            </a:r>
            <a:r>
              <a:rPr lang="fr-FR" dirty="0" err="1"/>
              <a:t>serving</a:t>
            </a:r>
            <a:r>
              <a:rPr lang="fr-FR" dirty="0"/>
              <a:t> (diffusion dynamique</a:t>
            </a:r>
            <a:r>
              <a:rPr lang="fr-FR" dirty="0" smtClean="0"/>
              <a:t>)</a:t>
            </a:r>
          </a:p>
          <a:p>
            <a:endParaRPr lang="fr-FR" dirty="0"/>
          </a:p>
          <a:p>
            <a:r>
              <a:rPr lang="fr-FR" dirty="0"/>
              <a:t>URL distinctes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Vérifiez vos sites : https</a:t>
            </a:r>
            <a:r>
              <a:rPr lang="fr-FR" dirty="0"/>
              <a:t>://www.google.com/webmasters/tools/mobile-friendly/</a:t>
            </a:r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smtClean="0"/>
              <a:t>https</a:t>
            </a:r>
            <a:r>
              <a:rPr lang="fr-FR" dirty="0"/>
              <a:t>://developers.google.com/webmasters/mobile-sites/mobile-seo/?hl=fr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94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PageRank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59" y="1853248"/>
            <a:ext cx="4309333" cy="3591111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459940" y="3279471"/>
            <a:ext cx="4466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https://fr.wikipedia.org/wiki/PageRank</a:t>
            </a:r>
          </a:p>
        </p:txBody>
      </p:sp>
    </p:spTree>
    <p:extLst>
      <p:ext uri="{BB962C8B-B14F-4D97-AF65-F5344CB8AC3E}">
        <p14:creationId xmlns:p14="http://schemas.microsoft.com/office/powerpoint/2010/main" val="946751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L’analyse de logs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err="1" smtClean="0"/>
              <a:t>Watussi</a:t>
            </a:r>
            <a:r>
              <a:rPr lang="fr-FR" dirty="0" smtClean="0"/>
              <a:t> </a:t>
            </a:r>
          </a:p>
          <a:p>
            <a:endParaRPr lang="fr-FR" dirty="0"/>
          </a:p>
          <a:p>
            <a:r>
              <a:rPr lang="fr-FR" dirty="0" smtClean="0"/>
              <a:t>ELK </a:t>
            </a:r>
          </a:p>
          <a:p>
            <a:endParaRPr lang="fr-FR" dirty="0" smtClean="0"/>
          </a:p>
          <a:p>
            <a:r>
              <a:rPr lang="fr-FR" dirty="0" smtClean="0"/>
              <a:t>Sed / </a:t>
            </a:r>
            <a:r>
              <a:rPr lang="fr-FR" dirty="0" err="1" smtClean="0"/>
              <a:t>Awk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990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 zoo de Google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Panda : place au contenu</a:t>
            </a:r>
          </a:p>
          <a:p>
            <a:endParaRPr lang="fr-FR" dirty="0" smtClean="0"/>
          </a:p>
          <a:p>
            <a:r>
              <a:rPr lang="fr-FR" dirty="0" smtClean="0"/>
              <a:t>Pingouin : gérer le </a:t>
            </a:r>
            <a:r>
              <a:rPr lang="fr-FR" dirty="0" err="1" smtClean="0"/>
              <a:t>netlinking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Pigeon : recherche par lieux</a:t>
            </a:r>
          </a:p>
          <a:p>
            <a:endParaRPr lang="fr-FR" dirty="0" smtClean="0"/>
          </a:p>
          <a:p>
            <a:r>
              <a:rPr lang="fr-FR" dirty="0" smtClean="0"/>
              <a:t>Colibri : recherche sémantique en langue naturelle 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2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outils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err="1"/>
              <a:t>ahrefs</a:t>
            </a:r>
            <a:endParaRPr lang="fr-FR" dirty="0"/>
          </a:p>
          <a:p>
            <a:r>
              <a:rPr lang="fr-FR" dirty="0" err="1"/>
              <a:t>majestic</a:t>
            </a:r>
            <a:endParaRPr lang="fr-FR" dirty="0"/>
          </a:p>
          <a:p>
            <a:r>
              <a:rPr lang="fr-FR" dirty="0" err="1"/>
              <a:t>semrush</a:t>
            </a:r>
            <a:endParaRPr lang="fr-FR" dirty="0"/>
          </a:p>
          <a:p>
            <a:r>
              <a:rPr lang="fr-FR" dirty="0" err="1"/>
              <a:t>opensiteexplorer</a:t>
            </a:r>
            <a:r>
              <a:rPr lang="fr-FR" dirty="0"/>
              <a:t> (</a:t>
            </a:r>
            <a:r>
              <a:rPr lang="fr-FR" dirty="0" err="1"/>
              <a:t>moz</a:t>
            </a:r>
            <a:r>
              <a:rPr lang="fr-FR" dirty="0"/>
              <a:t>)</a:t>
            </a:r>
          </a:p>
          <a:p>
            <a:r>
              <a:rPr lang="fr-FR" dirty="0" err="1"/>
              <a:t>yooda</a:t>
            </a:r>
            <a:endParaRPr lang="fr-FR" dirty="0"/>
          </a:p>
          <a:p>
            <a:r>
              <a:rPr lang="fr-FR" dirty="0" err="1"/>
              <a:t>seobserver</a:t>
            </a:r>
            <a:endParaRPr lang="fr-FR" dirty="0"/>
          </a:p>
          <a:p>
            <a:r>
              <a:rPr lang="fr-FR" dirty="0" err="1"/>
              <a:t>scrapebox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42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mots-clés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/>
              <a:t>noble samouraï - </a:t>
            </a:r>
            <a:r>
              <a:rPr lang="fr-FR" dirty="0" err="1"/>
              <a:t>Market</a:t>
            </a:r>
            <a:r>
              <a:rPr lang="fr-FR" dirty="0"/>
              <a:t> Samouraï (Mot clé et niche)</a:t>
            </a:r>
          </a:p>
          <a:p>
            <a:r>
              <a:rPr lang="fr-FR" dirty="0"/>
              <a:t>http://adwords.google.fr/keywordplanner pour trouver des mots clés</a:t>
            </a:r>
          </a:p>
          <a:p>
            <a:r>
              <a:rPr lang="fr-FR" dirty="0" err="1"/>
              <a:t>Seomiochetool</a:t>
            </a:r>
            <a:r>
              <a:rPr lang="fr-FR" dirty="0"/>
              <a:t> (très moche ! Mais fonctionne bien)</a:t>
            </a:r>
          </a:p>
          <a:p>
            <a:r>
              <a:rPr lang="fr-FR" dirty="0"/>
              <a:t>Ranks.fr (Payant et possède des alternatives gratuites)</a:t>
            </a:r>
          </a:p>
          <a:p>
            <a:r>
              <a:rPr lang="fr-FR" dirty="0" err="1"/>
              <a:t>MyPoseo</a:t>
            </a:r>
            <a:endParaRPr lang="fr-FR" dirty="0"/>
          </a:p>
          <a:p>
            <a:r>
              <a:rPr lang="fr-FR" dirty="0" err="1"/>
              <a:t>Serposcope</a:t>
            </a:r>
            <a:r>
              <a:rPr lang="fr-FR" dirty="0"/>
              <a:t> (Gratuit sous licence CC3) https://github.com/serphacker/serposcope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423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Pénalités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err="1" smtClean="0"/>
              <a:t>Spamdexing</a:t>
            </a:r>
            <a:r>
              <a:rPr lang="fr-FR" dirty="0" smtClean="0"/>
              <a:t> </a:t>
            </a:r>
          </a:p>
          <a:p>
            <a:r>
              <a:rPr lang="fr-FR" dirty="0"/>
              <a:t>K</a:t>
            </a:r>
            <a:r>
              <a:rPr lang="fr-FR" dirty="0" smtClean="0"/>
              <a:t>eyword </a:t>
            </a:r>
            <a:r>
              <a:rPr lang="fr-FR" dirty="0" err="1" smtClean="0"/>
              <a:t>stuffing</a:t>
            </a:r>
            <a:endParaRPr lang="fr-FR" dirty="0" smtClean="0"/>
          </a:p>
          <a:p>
            <a:r>
              <a:rPr lang="fr-FR" dirty="0" err="1"/>
              <a:t>C</a:t>
            </a:r>
            <a:r>
              <a:rPr lang="fr-FR" dirty="0" err="1" smtClean="0"/>
              <a:t>loaking</a:t>
            </a:r>
            <a:r>
              <a:rPr lang="fr-FR" dirty="0" smtClean="0"/>
              <a:t> </a:t>
            </a:r>
          </a:p>
          <a:p>
            <a:r>
              <a:rPr lang="fr-FR" dirty="0" err="1"/>
              <a:t>D</a:t>
            </a:r>
            <a:r>
              <a:rPr lang="fr-FR" dirty="0" err="1" smtClean="0"/>
              <a:t>oorway</a:t>
            </a:r>
            <a:endParaRPr lang="fr-FR" dirty="0" smtClean="0"/>
          </a:p>
          <a:p>
            <a:r>
              <a:rPr lang="fr-FR" dirty="0" smtClean="0"/>
              <a:t>DUST</a:t>
            </a:r>
          </a:p>
          <a:p>
            <a:r>
              <a:rPr lang="fr-FR" dirty="0" err="1"/>
              <a:t>P</a:t>
            </a:r>
            <a:r>
              <a:rPr lang="fr-FR" dirty="0" err="1" smtClean="0"/>
              <a:t>aid</a:t>
            </a:r>
            <a:r>
              <a:rPr lang="fr-FR" dirty="0" smtClean="0"/>
              <a:t> links</a:t>
            </a:r>
          </a:p>
          <a:p>
            <a:r>
              <a:rPr lang="fr-FR" dirty="0" smtClean="0"/>
              <a:t>NSEO</a:t>
            </a:r>
          </a:p>
          <a:p>
            <a:r>
              <a:rPr lang="fr-FR" dirty="0" smtClean="0"/>
              <a:t>Mauvaise </a:t>
            </a:r>
            <a:r>
              <a:rPr lang="fr-FR" dirty="0"/>
              <a:t>utilisation des </a:t>
            </a:r>
            <a:r>
              <a:rPr lang="fr-FR" dirty="0" err="1"/>
              <a:t>rich</a:t>
            </a:r>
            <a:r>
              <a:rPr lang="fr-FR" dirty="0"/>
              <a:t> </a:t>
            </a:r>
            <a:r>
              <a:rPr lang="fr-FR" dirty="0" err="1"/>
              <a:t>snippets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31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405999" y="1483971"/>
            <a:ext cx="8946541" cy="43951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2800" dirty="0"/>
              <a:t>Quand vous maitrisez tout </a:t>
            </a:r>
            <a:r>
              <a:rPr lang="fr-FR" sz="2800" dirty="0" smtClean="0"/>
              <a:t>ça, c’est Noël ! </a:t>
            </a:r>
            <a:endParaRPr lang="fr-FR" sz="28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35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519" y="2730513"/>
            <a:ext cx="51435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9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gens à suivre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/>
              <a:t>Olivier </a:t>
            </a:r>
            <a:r>
              <a:rPr lang="fr-FR" dirty="0" smtClean="0"/>
              <a:t>Andrieu</a:t>
            </a:r>
          </a:p>
          <a:p>
            <a:r>
              <a:rPr lang="fr-FR" dirty="0" smtClean="0"/>
              <a:t>Laurent </a:t>
            </a:r>
            <a:r>
              <a:rPr lang="fr-FR" dirty="0" err="1" smtClean="0"/>
              <a:t>Bourelly</a:t>
            </a:r>
            <a:endParaRPr lang="fr-FR" dirty="0" smtClean="0"/>
          </a:p>
          <a:p>
            <a:r>
              <a:rPr lang="fr-FR" dirty="0" smtClean="0"/>
              <a:t>Sylvain Richard </a:t>
            </a:r>
          </a:p>
          <a:p>
            <a:r>
              <a:rPr lang="fr-FR" dirty="0" smtClean="0"/>
              <a:t>Benoit </a:t>
            </a:r>
            <a:r>
              <a:rPr lang="fr-FR" dirty="0" err="1" smtClean="0"/>
              <a:t>Chevillot</a:t>
            </a:r>
            <a:endParaRPr lang="fr-FR" dirty="0" smtClean="0"/>
          </a:p>
          <a:p>
            <a:r>
              <a:rPr lang="fr-FR" dirty="0" smtClean="0"/>
              <a:t>Zineb Ait</a:t>
            </a:r>
          </a:p>
          <a:p>
            <a:r>
              <a:rPr lang="fr-FR" dirty="0" smtClean="0"/>
              <a:t>Kevin Jourdan</a:t>
            </a:r>
          </a:p>
          <a:p>
            <a:r>
              <a:rPr lang="fr-FR" dirty="0" smtClean="0"/>
              <a:t>Alexandra Martin</a:t>
            </a:r>
          </a:p>
          <a:p>
            <a:r>
              <a:rPr lang="fr-FR" dirty="0" smtClean="0"/>
              <a:t>…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livres à acheter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Techniques de référencement web </a:t>
            </a:r>
            <a:r>
              <a:rPr lang="fr-FR" dirty="0"/>
              <a:t>–</a:t>
            </a:r>
            <a:r>
              <a:rPr lang="fr-FR" dirty="0" smtClean="0"/>
              <a:t> Alexandra Martin </a:t>
            </a:r>
          </a:p>
          <a:p>
            <a:endParaRPr lang="fr-FR" dirty="0" smtClean="0"/>
          </a:p>
          <a:p>
            <a:r>
              <a:rPr lang="fr-FR" dirty="0" smtClean="0"/>
              <a:t>Réussir son référencement web – Olivier Andrieu</a:t>
            </a:r>
          </a:p>
          <a:p>
            <a:endParaRPr lang="fr-FR" dirty="0" smtClean="0"/>
          </a:p>
          <a:p>
            <a:r>
              <a:rPr lang="fr-FR" dirty="0" smtClean="0"/>
              <a:t>Le guide du référencement web </a:t>
            </a:r>
            <a:r>
              <a:rPr lang="fr-FR" dirty="0"/>
              <a:t>– </a:t>
            </a:r>
            <a:r>
              <a:rPr lang="fr-FR" dirty="0" smtClean="0"/>
              <a:t>Mathieu Chartier </a:t>
            </a:r>
          </a:p>
          <a:p>
            <a:endParaRPr lang="fr-FR" dirty="0"/>
          </a:p>
          <a:p>
            <a:r>
              <a:rPr lang="fr-FR" dirty="0" smtClean="0"/>
              <a:t>Bien rédiger pour le web </a:t>
            </a:r>
            <a:r>
              <a:rPr lang="fr-FR" dirty="0"/>
              <a:t>– </a:t>
            </a:r>
            <a:r>
              <a:rPr lang="fr-FR" dirty="0" smtClean="0"/>
              <a:t>Isabelle Canivet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66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Nom de domaine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EMD</a:t>
            </a:r>
          </a:p>
          <a:p>
            <a:endParaRPr lang="fr-FR" dirty="0" smtClean="0"/>
          </a:p>
          <a:p>
            <a:r>
              <a:rPr lang="fr-FR" dirty="0" smtClean="0"/>
              <a:t>Pas plus de 3 –</a:t>
            </a:r>
          </a:p>
          <a:p>
            <a:endParaRPr lang="fr-FR" dirty="0" smtClean="0"/>
          </a:p>
          <a:p>
            <a:r>
              <a:rPr lang="fr-FR" dirty="0" smtClean="0"/>
              <a:t>Durée de renouvellement</a:t>
            </a:r>
          </a:p>
          <a:p>
            <a:endParaRPr lang="fr-FR" dirty="0" smtClean="0"/>
          </a:p>
          <a:p>
            <a:r>
              <a:rPr lang="fr-FR" dirty="0" err="1" smtClean="0"/>
              <a:t>Wayback</a:t>
            </a:r>
            <a:r>
              <a:rPr lang="fr-FR" dirty="0" smtClean="0"/>
              <a:t> machine (</a:t>
            </a:r>
            <a:r>
              <a:rPr lang="fr-FR" dirty="0" err="1" smtClean="0"/>
              <a:t>webarchive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52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Meta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pPr marL="0" indent="0">
              <a:buNone/>
            </a:pPr>
            <a:endParaRPr lang="fr-FR" dirty="0" smtClean="0"/>
          </a:p>
          <a:p>
            <a:r>
              <a:rPr lang="fr-FR" dirty="0" err="1" smtClean="0"/>
              <a:t>Title</a:t>
            </a:r>
            <a:r>
              <a:rPr lang="fr-FR" dirty="0" smtClean="0"/>
              <a:t> : env. 70 caractères </a:t>
            </a:r>
          </a:p>
          <a:p>
            <a:endParaRPr lang="fr-FR" dirty="0" smtClean="0"/>
          </a:p>
          <a:p>
            <a:r>
              <a:rPr lang="fr-FR" dirty="0" smtClean="0"/>
              <a:t>Meta description : env. 150 caractères 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70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images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Alt </a:t>
            </a:r>
          </a:p>
          <a:p>
            <a:endParaRPr lang="fr-FR" dirty="0" smtClean="0"/>
          </a:p>
          <a:p>
            <a:r>
              <a:rPr lang="fr-FR" dirty="0" smtClean="0"/>
              <a:t>Nom de l’image </a:t>
            </a:r>
          </a:p>
          <a:p>
            <a:endParaRPr lang="fr-FR" dirty="0" smtClean="0"/>
          </a:p>
          <a:p>
            <a:r>
              <a:rPr lang="fr-FR" dirty="0" smtClean="0"/>
              <a:t>Contexte ! (Pizza aux anchois)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3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Google Juice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738" y="1853248"/>
            <a:ext cx="5375056" cy="3579788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303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liens : le sang du web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/>
          <a:lstStyle/>
          <a:p>
            <a:r>
              <a:rPr lang="fr-FR" dirty="0" smtClean="0"/>
              <a:t>Le </a:t>
            </a:r>
            <a:r>
              <a:rPr lang="fr-FR" dirty="0" err="1" smtClean="0"/>
              <a:t>pagerank</a:t>
            </a:r>
            <a:r>
              <a:rPr lang="fr-FR" dirty="0" smtClean="0"/>
              <a:t> est calculé sur les liens </a:t>
            </a:r>
          </a:p>
          <a:p>
            <a:endParaRPr lang="fr-FR" dirty="0" smtClean="0"/>
          </a:p>
          <a:p>
            <a:r>
              <a:rPr lang="fr-FR" dirty="0" smtClean="0"/>
              <a:t>Les liens transfèrent le jus </a:t>
            </a:r>
          </a:p>
          <a:p>
            <a:endParaRPr lang="fr-FR" dirty="0"/>
          </a:p>
          <a:p>
            <a:r>
              <a:rPr lang="fr-FR" dirty="0" smtClean="0"/>
              <a:t>Google prend aussi le </a:t>
            </a:r>
            <a:r>
              <a:rPr lang="fr-FR" dirty="0" err="1" smtClean="0"/>
              <a:t>title</a:t>
            </a:r>
            <a:r>
              <a:rPr lang="fr-FR" dirty="0" smtClean="0"/>
              <a:t> et le texte du lien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02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3600" dirty="0" err="1" smtClean="0"/>
              <a:t>DoFollow</a:t>
            </a:r>
            <a:r>
              <a:rPr lang="fr-FR" sz="3600" dirty="0" smtClean="0"/>
              <a:t> or </a:t>
            </a:r>
            <a:r>
              <a:rPr lang="fr-FR" sz="3600" dirty="0" err="1" smtClean="0"/>
              <a:t>NoFollow</a:t>
            </a:r>
            <a:r>
              <a:rPr lang="fr-FR" sz="3600" dirty="0" smtClean="0"/>
              <a:t>, </a:t>
            </a:r>
            <a:r>
              <a:rPr lang="fr-FR" sz="3600" dirty="0" err="1" smtClean="0"/>
              <a:t>dat</a:t>
            </a:r>
            <a:r>
              <a:rPr lang="fr-FR" sz="3600" dirty="0" smtClean="0"/>
              <a:t> </a:t>
            </a:r>
            <a:r>
              <a:rPr lang="fr-FR" sz="3600" dirty="0" err="1" smtClean="0"/>
              <a:t>is</a:t>
            </a:r>
            <a:r>
              <a:rPr lang="fr-FR" sz="3600" dirty="0" smtClean="0"/>
              <a:t> da question ! </a:t>
            </a:r>
            <a:endParaRPr lang="fr-FR" sz="3600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279" y="1426370"/>
            <a:ext cx="3649791" cy="2037800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1103312" y="3594538"/>
            <a:ext cx="8946541" cy="2653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fr-FR" dirty="0" smtClean="0"/>
          </a:p>
          <a:p>
            <a:r>
              <a:rPr lang="fr-FR" dirty="0" err="1" smtClean="0"/>
              <a:t>Follow</a:t>
            </a:r>
            <a:r>
              <a:rPr lang="fr-FR" dirty="0" smtClean="0"/>
              <a:t> si on souhaite transférer le jus </a:t>
            </a:r>
          </a:p>
          <a:p>
            <a:endParaRPr lang="fr-FR" dirty="0" smtClean="0"/>
          </a:p>
          <a:p>
            <a:r>
              <a:rPr lang="fr-FR" dirty="0" err="1" smtClean="0"/>
              <a:t>NoFollow</a:t>
            </a:r>
            <a:r>
              <a:rPr lang="fr-FR" dirty="0" smtClean="0"/>
              <a:t> pour le reste, attention à ne pas trop en mettre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062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172</TotalTime>
  <Words>690</Words>
  <Application>Microsoft Office PowerPoint</Application>
  <PresentationFormat>Grand écran</PresentationFormat>
  <Paragraphs>273</Paragraphs>
  <Slides>37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Century Gothic</vt:lpstr>
      <vt:lpstr>Wingdings 3</vt:lpstr>
      <vt:lpstr>Ion</vt:lpstr>
      <vt:lpstr>Formation référencement </vt:lpstr>
      <vt:lpstr>Pour qu’on se comprenne</vt:lpstr>
      <vt:lpstr>PageRank</vt:lpstr>
      <vt:lpstr>Nom de domaine </vt:lpstr>
      <vt:lpstr>Meta </vt:lpstr>
      <vt:lpstr>Les images</vt:lpstr>
      <vt:lpstr>Google Juice</vt:lpstr>
      <vt:lpstr>Les liens : le sang du web </vt:lpstr>
      <vt:lpstr>DoFollow or NoFollow, dat is da question ! </vt:lpstr>
      <vt:lpstr>Backlinking</vt:lpstr>
      <vt:lpstr>Backlinking</vt:lpstr>
      <vt:lpstr>Sitemap</vt:lpstr>
      <vt:lpstr>Robots.txt</vt:lpstr>
      <vt:lpstr>Rich Snippets</vt:lpstr>
      <vt:lpstr>Se montrer au client</vt:lpstr>
      <vt:lpstr>OpenGraph / Twitter card </vt:lpstr>
      <vt:lpstr>Le contenu </vt:lpstr>
      <vt:lpstr>Le contenu </vt:lpstr>
      <vt:lpstr>Les URL</vt:lpstr>
      <vt:lpstr>Les outils Google</vt:lpstr>
      <vt:lpstr>Les frameworks JS </vt:lpstr>
      <vt:lpstr>HTTP &amp; redirections</vt:lpstr>
      <vt:lpstr>Les indicateurs</vt:lpstr>
      <vt:lpstr>La longue traine</vt:lpstr>
      <vt:lpstr>L’importance de la vitesse</vt:lpstr>
      <vt:lpstr>AMP</vt:lpstr>
      <vt:lpstr>Gestion du duplicate content</vt:lpstr>
      <vt:lpstr>Gérer le multilingue</vt:lpstr>
      <vt:lpstr>Le web mobile</vt:lpstr>
      <vt:lpstr>L’analyse de logs </vt:lpstr>
      <vt:lpstr>Le zoo de Google</vt:lpstr>
      <vt:lpstr>Les outils</vt:lpstr>
      <vt:lpstr>Les mots-clés</vt:lpstr>
      <vt:lpstr>Pénalités</vt:lpstr>
      <vt:lpstr>Présentation PowerPoint</vt:lpstr>
      <vt:lpstr>Les gens à suivre</vt:lpstr>
      <vt:lpstr>Les livres à acheter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Formation référencement </dc:title>
  <dc:creator>DUCERF Alexis</dc:creator>
  <cp:lastModifiedBy>DUCERF Alexis</cp:lastModifiedBy>
  <cp:revision>16</cp:revision>
  <dcterms:created xsi:type="dcterms:W3CDTF">2016-03-01T20:07:17Z</dcterms:created>
  <dcterms:modified xsi:type="dcterms:W3CDTF">2016-03-02T22:01:43Z</dcterms:modified>
</cp:coreProperties>
</file>

<file path=docProps/thumbnail.jpeg>
</file>